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43463" cy="42773600"/>
  <p:notesSz cx="7099300" cy="10234613"/>
  <p:defaultTextStyle>
    <a:defPPr>
      <a:defRPr lang="zh-TW"/>
    </a:defPPr>
    <a:lvl1pPr marL="0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45056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090111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35167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180222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225278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270334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315389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360445" algn="l" defTabSz="4090111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809" autoAdjust="0"/>
    <p:restoredTop sz="93655" autoAdjust="0"/>
  </p:normalViewPr>
  <p:slideViewPr>
    <p:cSldViewPr>
      <p:cViewPr>
        <p:scale>
          <a:sx n="35" d="100"/>
          <a:sy n="35" d="100"/>
        </p:scale>
        <p:origin x="-558" y="846"/>
      </p:cViewPr>
      <p:guideLst>
        <p:guide orient="horz" pos="13472"/>
        <p:guide pos="952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870A4-6509-4C61-9D6E-DDE5527525D2}" type="doc">
      <dgm:prSet loTypeId="urn:microsoft.com/office/officeart/2005/8/layout/vProcess5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29B1FC83-971F-41AE-B1E6-81D692D3DE42}">
      <dgm:prSet phldrT="[文字]" custT="1"/>
      <dgm:spPr/>
      <dgm:t>
        <a:bodyPr/>
        <a:lstStyle/>
        <a:p>
          <a:r>
            <a:rPr lang="en-US" altLang="zh-TW" sz="2000" dirty="0" smtClean="0"/>
            <a:t>The victims send the request rescue message for command center  </a:t>
          </a:r>
          <a:endParaRPr lang="zh-TW" altLang="en-US" sz="2000" dirty="0"/>
        </a:p>
      </dgm:t>
    </dgm:pt>
    <dgm:pt modelId="{E2E6CA06-BB46-47A0-9EBE-8E9F9C9B2B1C}" type="parTrans" cxnId="{26E7F12A-42E8-4C1B-8170-B7A52EFAF458}">
      <dgm:prSet/>
      <dgm:spPr/>
      <dgm:t>
        <a:bodyPr/>
        <a:lstStyle/>
        <a:p>
          <a:endParaRPr lang="zh-TW" altLang="en-US"/>
        </a:p>
      </dgm:t>
    </dgm:pt>
    <dgm:pt modelId="{B578AFE9-6B38-4CDE-B371-122559496403}" type="sibTrans" cxnId="{26E7F12A-42E8-4C1B-8170-B7A52EFAF458}">
      <dgm:prSet/>
      <dgm:spPr/>
      <dgm:t>
        <a:bodyPr/>
        <a:lstStyle/>
        <a:p>
          <a:endParaRPr lang="zh-TW" altLang="en-US"/>
        </a:p>
      </dgm:t>
    </dgm:pt>
    <dgm:pt modelId="{F4DE5E45-CBBA-4F5B-BAF5-B5E699A12AD1}">
      <dgm:prSet phldrT="[文字]"/>
      <dgm:spPr/>
      <dgm:t>
        <a:bodyPr/>
        <a:lstStyle/>
        <a:p>
          <a:r>
            <a:rPr lang="en-US" altLang="zh-TW" dirty="0" smtClean="0"/>
            <a:t>Broadcast  a data collection request to a crowd and wait for the responds</a:t>
          </a:r>
          <a:endParaRPr lang="zh-TW" altLang="en-US" dirty="0"/>
        </a:p>
      </dgm:t>
    </dgm:pt>
    <dgm:pt modelId="{2E3772BF-4226-44D4-850D-CCBF51A65318}" type="parTrans" cxnId="{21D15EBA-AD55-4138-8A81-BE72462ED351}">
      <dgm:prSet/>
      <dgm:spPr/>
      <dgm:t>
        <a:bodyPr/>
        <a:lstStyle/>
        <a:p>
          <a:endParaRPr lang="zh-TW" altLang="en-US"/>
        </a:p>
      </dgm:t>
    </dgm:pt>
    <dgm:pt modelId="{DC17A553-1DB1-4465-BED3-E41411D10934}" type="sibTrans" cxnId="{21D15EBA-AD55-4138-8A81-BE72462ED351}">
      <dgm:prSet/>
      <dgm:spPr/>
      <dgm:t>
        <a:bodyPr/>
        <a:lstStyle/>
        <a:p>
          <a:endParaRPr lang="zh-TW" altLang="en-US"/>
        </a:p>
      </dgm:t>
    </dgm:pt>
    <dgm:pt modelId="{F5A0A1C8-FB60-44DB-99FA-84BC82325AAB}">
      <dgm:prSet phldrT="[文字]"/>
      <dgm:spPr/>
      <dgm:t>
        <a:bodyPr/>
        <a:lstStyle/>
        <a:p>
          <a:r>
            <a:rPr lang="en-US" altLang="zh-TW" dirty="0" smtClean="0"/>
            <a:t>The Web2.0 DMS distribute and determine </a:t>
          </a:r>
          <a:r>
            <a:rPr lang="en-US" altLang="zh-TW" dirty="0" smtClean="0"/>
            <a:t>an exploration path for each </a:t>
          </a:r>
          <a:r>
            <a:rPr lang="en-US" altLang="zh-TW" dirty="0" smtClean="0"/>
            <a:t>participant and official rescue</a:t>
          </a:r>
          <a:endParaRPr lang="zh-TW" altLang="en-US" dirty="0"/>
        </a:p>
      </dgm:t>
    </dgm:pt>
    <dgm:pt modelId="{9C761B54-5E8C-4E0F-80D8-BC1359ABF499}" type="parTrans" cxnId="{FE70F820-47F0-4108-9F75-649B39FD8081}">
      <dgm:prSet/>
      <dgm:spPr/>
      <dgm:t>
        <a:bodyPr/>
        <a:lstStyle/>
        <a:p>
          <a:endParaRPr lang="zh-TW" altLang="en-US"/>
        </a:p>
      </dgm:t>
    </dgm:pt>
    <dgm:pt modelId="{B415BE57-3557-4954-B9F8-F693DE0CD707}" type="sibTrans" cxnId="{FE70F820-47F0-4108-9F75-649B39FD8081}">
      <dgm:prSet/>
      <dgm:spPr/>
      <dgm:t>
        <a:bodyPr/>
        <a:lstStyle/>
        <a:p>
          <a:endParaRPr lang="zh-TW" altLang="en-US"/>
        </a:p>
      </dgm:t>
    </dgm:pt>
    <dgm:pt modelId="{3E76FA90-6591-4942-ACB2-3ECDD3BB0DAC}">
      <dgm:prSet/>
      <dgm:spPr/>
      <dgm:t>
        <a:bodyPr/>
        <a:lstStyle/>
        <a:p>
          <a:r>
            <a:rPr lang="en-US" altLang="zh-TW" dirty="0" smtClean="0"/>
            <a:t>Each volunteer follows the path determined by the command center to explore the threatened areas </a:t>
          </a:r>
          <a:endParaRPr lang="zh-TW" altLang="en-US" dirty="0"/>
        </a:p>
      </dgm:t>
    </dgm:pt>
    <dgm:pt modelId="{DC0F1B74-F217-459F-B005-B41B33674C2D}" type="parTrans" cxnId="{5F9B5D8C-F692-4C05-B054-AECFFCB8BBA1}">
      <dgm:prSet/>
      <dgm:spPr/>
      <dgm:t>
        <a:bodyPr/>
        <a:lstStyle/>
        <a:p>
          <a:endParaRPr lang="zh-TW" altLang="en-US"/>
        </a:p>
      </dgm:t>
    </dgm:pt>
    <dgm:pt modelId="{82CF2EAC-6539-48AB-86D7-D7A78B03D32F}" type="sibTrans" cxnId="{5F9B5D8C-F692-4C05-B054-AECFFCB8BBA1}">
      <dgm:prSet/>
      <dgm:spPr/>
      <dgm:t>
        <a:bodyPr/>
        <a:lstStyle/>
        <a:p>
          <a:endParaRPr lang="zh-TW" altLang="en-US"/>
        </a:p>
      </dgm:t>
    </dgm:pt>
    <dgm:pt modelId="{C10B8BDC-F0DD-41F3-B8AB-7043C9F1CE16}">
      <dgm:prSet/>
      <dgm:spPr/>
      <dgm:t>
        <a:bodyPr/>
        <a:lstStyle/>
        <a:p>
          <a:endParaRPr lang="zh-TW" altLang="en-US" dirty="0"/>
        </a:p>
      </dgm:t>
    </dgm:pt>
    <dgm:pt modelId="{C6685AD7-CAD8-48D6-8401-BBF568D462B6}" type="parTrans" cxnId="{65288D52-2576-4133-B20E-A3AFF5309DE2}">
      <dgm:prSet/>
      <dgm:spPr/>
      <dgm:t>
        <a:bodyPr/>
        <a:lstStyle/>
        <a:p>
          <a:endParaRPr lang="zh-TW" altLang="en-US"/>
        </a:p>
      </dgm:t>
    </dgm:pt>
    <dgm:pt modelId="{F97A8CA7-73D9-4B3E-9061-7F0869661CF3}" type="sibTrans" cxnId="{65288D52-2576-4133-B20E-A3AFF5309DE2}">
      <dgm:prSet/>
      <dgm:spPr/>
      <dgm:t>
        <a:bodyPr/>
        <a:lstStyle/>
        <a:p>
          <a:endParaRPr lang="zh-TW" altLang="en-US"/>
        </a:p>
      </dgm:t>
    </dgm:pt>
    <dgm:pt modelId="{A825ACAB-9047-4FBC-9208-D3A202E88F38}">
      <dgm:prSet/>
      <dgm:spPr/>
      <dgm:t>
        <a:bodyPr/>
        <a:lstStyle/>
        <a:p>
          <a:endParaRPr lang="zh-TW" altLang="en-US" dirty="0"/>
        </a:p>
      </dgm:t>
    </dgm:pt>
    <dgm:pt modelId="{D0C72AA4-52EC-4695-BE1C-9F15B7B2FA55}" type="parTrans" cxnId="{696B8999-1687-4281-9E58-365D956159C1}">
      <dgm:prSet/>
      <dgm:spPr/>
      <dgm:t>
        <a:bodyPr/>
        <a:lstStyle/>
        <a:p>
          <a:endParaRPr lang="zh-TW" altLang="en-US"/>
        </a:p>
      </dgm:t>
    </dgm:pt>
    <dgm:pt modelId="{4D1E1F28-6FE7-4A4C-854E-83FE9F8B83BC}" type="sibTrans" cxnId="{696B8999-1687-4281-9E58-365D956159C1}">
      <dgm:prSet/>
      <dgm:spPr/>
      <dgm:t>
        <a:bodyPr/>
        <a:lstStyle/>
        <a:p>
          <a:endParaRPr lang="zh-TW" altLang="en-US"/>
        </a:p>
      </dgm:t>
    </dgm:pt>
    <dgm:pt modelId="{7E241A76-FBEC-4E92-B65B-062F4B9B8747}">
      <dgm:prSet/>
      <dgm:spPr/>
      <dgm:t>
        <a:bodyPr/>
        <a:lstStyle/>
        <a:p>
          <a:r>
            <a:rPr lang="en-US" altLang="en-US" dirty="0" smtClean="0"/>
            <a:t>The communication between the system and the crowd repeats until the system has a complete </a:t>
          </a:r>
          <a:r>
            <a:rPr lang="en-US" altLang="en-US" dirty="0" smtClean="0"/>
            <a:t>view. They also assist victims rapidly through our Internet phone</a:t>
          </a:r>
          <a:endParaRPr lang="zh-TW" altLang="en-US" dirty="0"/>
        </a:p>
      </dgm:t>
    </dgm:pt>
    <dgm:pt modelId="{BDBF738A-8991-4268-8468-80DDD3100ECC}" type="parTrans" cxnId="{B8E25B66-F0B4-4163-B95C-001F3E59CAC9}">
      <dgm:prSet/>
      <dgm:spPr/>
      <dgm:t>
        <a:bodyPr/>
        <a:lstStyle/>
        <a:p>
          <a:endParaRPr lang="zh-TW" altLang="en-US"/>
        </a:p>
      </dgm:t>
    </dgm:pt>
    <dgm:pt modelId="{2BB295EA-13F4-4D1D-B55D-146E66B443F3}" type="sibTrans" cxnId="{B8E25B66-F0B4-4163-B95C-001F3E59CAC9}">
      <dgm:prSet/>
      <dgm:spPr/>
      <dgm:t>
        <a:bodyPr/>
        <a:lstStyle/>
        <a:p>
          <a:endParaRPr lang="zh-TW" altLang="en-US"/>
        </a:p>
      </dgm:t>
    </dgm:pt>
    <dgm:pt modelId="{04AAE4A6-23AE-428E-ABD3-02C98736D850}" type="pres">
      <dgm:prSet presAssocID="{D59870A4-6509-4C61-9D6E-DDE5527525D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0CC9A2-D8BD-4E7B-9886-F7537D1A378F}" type="pres">
      <dgm:prSet presAssocID="{D59870A4-6509-4C61-9D6E-DDE5527525D2}" presName="dummyMaxCanvas" presStyleCnt="0">
        <dgm:presLayoutVars/>
      </dgm:prSet>
      <dgm:spPr/>
      <dgm:t>
        <a:bodyPr/>
        <a:lstStyle/>
        <a:p>
          <a:endParaRPr lang="zh-TW" altLang="en-US"/>
        </a:p>
      </dgm:t>
    </dgm:pt>
    <dgm:pt modelId="{0FB24E1A-9AD9-44CC-BB93-00E0226F6732}" type="pres">
      <dgm:prSet presAssocID="{D59870A4-6509-4C61-9D6E-DDE5527525D2}" presName="FiveNodes_1" presStyleLbl="node1" presStyleIdx="0" presStyleCnt="5" custScaleX="72489" custLinFactNeighborX="20797" custLinFactNeighborY="1292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213FDE-4A71-4110-9B53-C177593102CB}" type="pres">
      <dgm:prSet presAssocID="{D59870A4-6509-4C61-9D6E-DDE5527525D2}" presName="FiveNodes_2" presStyleLbl="node1" presStyleIdx="1" presStyleCnt="5" custScaleX="75232" custLinFactNeighborX="14701" custLinFactNeighborY="135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9EC4C2-4013-45CE-8D45-EF596EE500A2}" type="pres">
      <dgm:prSet presAssocID="{D59870A4-6509-4C61-9D6E-DDE5527525D2}" presName="FiveNodes_3" presStyleLbl="node1" presStyleIdx="2" presStyleCnt="5" custScaleX="86084" custLinFactNeighborX="12660" custLinFactNeighborY="-743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D38CD6-B8DE-48E5-9296-4391D4CA7116}" type="pres">
      <dgm:prSet presAssocID="{D59870A4-6509-4C61-9D6E-DDE5527525D2}" presName="FiveNodes_4" presStyleLbl="node1" presStyleIdx="3" presStyleCnt="5" custScaleX="89996" custLinFactNeighborX="7148" custLinFactNeighborY="-142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05DC51-E7B9-4D03-B344-82CADD5CA623}" type="pres">
      <dgm:prSet presAssocID="{D59870A4-6509-4C61-9D6E-DDE5527525D2}" presName="FiveNodes_5" presStyleLbl="node1" presStyleIdx="4" presStyleCnt="5" custScaleX="93018" custScaleY="145478" custLinFactNeighborX="1191" custLinFactNeighborY="39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5485B4-B4EB-4A90-AE69-D8B2D5148EEB}" type="pres">
      <dgm:prSet presAssocID="{D59870A4-6509-4C61-9D6E-DDE5527525D2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F4AB628-F961-4ED0-89C9-1D9E1247F0F5}" type="pres">
      <dgm:prSet presAssocID="{D59870A4-6509-4C61-9D6E-DDE5527525D2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A436DE-D708-4FE4-88CE-CFA2F476187B}" type="pres">
      <dgm:prSet presAssocID="{D59870A4-6509-4C61-9D6E-DDE5527525D2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E5AD75-825E-4CCD-9AE8-2B1754FC3C16}" type="pres">
      <dgm:prSet presAssocID="{D59870A4-6509-4C61-9D6E-DDE5527525D2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9F6139-DF9A-41B2-84B4-72959C521808}" type="pres">
      <dgm:prSet presAssocID="{D59870A4-6509-4C61-9D6E-DDE5527525D2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4E91E7-990A-4853-BB02-8AF42CAE388B}" type="pres">
      <dgm:prSet presAssocID="{D59870A4-6509-4C61-9D6E-DDE5527525D2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1D42C8-2461-4983-9056-D22F4B281BEF}" type="pres">
      <dgm:prSet presAssocID="{D59870A4-6509-4C61-9D6E-DDE5527525D2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88B8AB-9F08-4993-A7EC-09EC4699475C}" type="pres">
      <dgm:prSet presAssocID="{D59870A4-6509-4C61-9D6E-DDE5527525D2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64C31C-0BF7-4AB2-B7D7-A55B8BF2F126}" type="pres">
      <dgm:prSet presAssocID="{D59870A4-6509-4C61-9D6E-DDE5527525D2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E7F12A-42E8-4C1B-8170-B7A52EFAF458}" srcId="{D59870A4-6509-4C61-9D6E-DDE5527525D2}" destId="{29B1FC83-971F-41AE-B1E6-81D692D3DE42}" srcOrd="0" destOrd="0" parTransId="{E2E6CA06-BB46-47A0-9EBE-8E9F9C9B2B1C}" sibTransId="{B578AFE9-6B38-4CDE-B371-122559496403}"/>
    <dgm:cxn modelId="{11FA3690-EAC7-4A48-9387-64A13343F27E}" type="presOf" srcId="{F5A0A1C8-FB60-44DB-99FA-84BC82325AAB}" destId="{369EC4C2-4013-45CE-8D45-EF596EE500A2}" srcOrd="0" destOrd="0" presId="urn:microsoft.com/office/officeart/2005/8/layout/vProcess5"/>
    <dgm:cxn modelId="{277E9798-1FA8-4C70-924A-4D86306A8087}" type="presOf" srcId="{DC17A553-1DB1-4465-BED3-E41411D10934}" destId="{FF4AB628-F961-4ED0-89C9-1D9E1247F0F5}" srcOrd="0" destOrd="0" presId="urn:microsoft.com/office/officeart/2005/8/layout/vProcess5"/>
    <dgm:cxn modelId="{696B8999-1687-4281-9E58-365D956159C1}" srcId="{D59870A4-6509-4C61-9D6E-DDE5527525D2}" destId="{A825ACAB-9047-4FBC-9208-D3A202E88F38}" srcOrd="5" destOrd="0" parTransId="{D0C72AA4-52EC-4695-BE1C-9F15B7B2FA55}" sibTransId="{4D1E1F28-6FE7-4A4C-854E-83FE9F8B83BC}"/>
    <dgm:cxn modelId="{21D15EBA-AD55-4138-8A81-BE72462ED351}" srcId="{D59870A4-6509-4C61-9D6E-DDE5527525D2}" destId="{F4DE5E45-CBBA-4F5B-BAF5-B5E699A12AD1}" srcOrd="1" destOrd="0" parTransId="{2E3772BF-4226-44D4-850D-CCBF51A65318}" sibTransId="{DC17A553-1DB1-4465-BED3-E41411D10934}"/>
    <dgm:cxn modelId="{F2E2C2D3-3ABF-4A57-9122-DA3BD0B57FC8}" type="presOf" srcId="{29B1FC83-971F-41AE-B1E6-81D692D3DE42}" destId="{319F6139-DF9A-41B2-84B4-72959C521808}" srcOrd="1" destOrd="0" presId="urn:microsoft.com/office/officeart/2005/8/layout/vProcess5"/>
    <dgm:cxn modelId="{6C9A05D6-F357-4B5E-9D53-1D936BEBF69F}" type="presOf" srcId="{3E76FA90-6591-4942-ACB2-3ECDD3BB0DAC}" destId="{A888B8AB-9F08-4993-A7EC-09EC4699475C}" srcOrd="1" destOrd="0" presId="urn:microsoft.com/office/officeart/2005/8/layout/vProcess5"/>
    <dgm:cxn modelId="{5F9B5D8C-F692-4C05-B054-AECFFCB8BBA1}" srcId="{D59870A4-6509-4C61-9D6E-DDE5527525D2}" destId="{3E76FA90-6591-4942-ACB2-3ECDD3BB0DAC}" srcOrd="3" destOrd="0" parTransId="{DC0F1B74-F217-459F-B005-B41B33674C2D}" sibTransId="{82CF2EAC-6539-48AB-86D7-D7A78B03D32F}"/>
    <dgm:cxn modelId="{65288D52-2576-4133-B20E-A3AFF5309DE2}" srcId="{D59870A4-6509-4C61-9D6E-DDE5527525D2}" destId="{C10B8BDC-F0DD-41F3-B8AB-7043C9F1CE16}" srcOrd="6" destOrd="0" parTransId="{C6685AD7-CAD8-48D6-8401-BBF568D462B6}" sibTransId="{F97A8CA7-73D9-4B3E-9061-7F0869661CF3}"/>
    <dgm:cxn modelId="{BCF62CDB-7D14-4243-A735-01B0A8C28837}" type="presOf" srcId="{29B1FC83-971F-41AE-B1E6-81D692D3DE42}" destId="{0FB24E1A-9AD9-44CC-BB93-00E0226F6732}" srcOrd="0" destOrd="0" presId="urn:microsoft.com/office/officeart/2005/8/layout/vProcess5"/>
    <dgm:cxn modelId="{B53701DE-EC85-4F8F-A807-BD8B5FF50C8B}" type="presOf" srcId="{3E76FA90-6591-4942-ACB2-3ECDD3BB0DAC}" destId="{D0D38CD6-B8DE-48E5-9296-4391D4CA7116}" srcOrd="0" destOrd="0" presId="urn:microsoft.com/office/officeart/2005/8/layout/vProcess5"/>
    <dgm:cxn modelId="{728E2355-3B27-446F-BB6D-A3BC6F034623}" type="presOf" srcId="{F4DE5E45-CBBA-4F5B-BAF5-B5E699A12AD1}" destId="{6F213FDE-4A71-4110-9B53-C177593102CB}" srcOrd="0" destOrd="0" presId="urn:microsoft.com/office/officeart/2005/8/layout/vProcess5"/>
    <dgm:cxn modelId="{D139E7E3-80A9-4EC9-86FF-1E1F9DA090EE}" type="presOf" srcId="{7E241A76-FBEC-4E92-B65B-062F4B9B8747}" destId="{8564C31C-0BF7-4AB2-B7D7-A55B8BF2F126}" srcOrd="1" destOrd="0" presId="urn:microsoft.com/office/officeart/2005/8/layout/vProcess5"/>
    <dgm:cxn modelId="{762D808F-7758-4048-A637-365958505CF6}" type="presOf" srcId="{D59870A4-6509-4C61-9D6E-DDE5527525D2}" destId="{04AAE4A6-23AE-428E-ABD3-02C98736D850}" srcOrd="0" destOrd="0" presId="urn:microsoft.com/office/officeart/2005/8/layout/vProcess5"/>
    <dgm:cxn modelId="{8C777461-61BF-4292-B6EF-C7C9FDF662AB}" type="presOf" srcId="{82CF2EAC-6539-48AB-86D7-D7A78B03D32F}" destId="{36E5AD75-825E-4CCD-9AE8-2B1754FC3C16}" srcOrd="0" destOrd="0" presId="urn:microsoft.com/office/officeart/2005/8/layout/vProcess5"/>
    <dgm:cxn modelId="{FE70F820-47F0-4108-9F75-649B39FD8081}" srcId="{D59870A4-6509-4C61-9D6E-DDE5527525D2}" destId="{F5A0A1C8-FB60-44DB-99FA-84BC82325AAB}" srcOrd="2" destOrd="0" parTransId="{9C761B54-5E8C-4E0F-80D8-BC1359ABF499}" sibTransId="{B415BE57-3557-4954-B9F8-F693DE0CD707}"/>
    <dgm:cxn modelId="{7E7CCCD7-2792-4824-A2BA-9C547D933B7D}" type="presOf" srcId="{7E241A76-FBEC-4E92-B65B-062F4B9B8747}" destId="{7D05DC51-E7B9-4D03-B344-82CADD5CA623}" srcOrd="0" destOrd="0" presId="urn:microsoft.com/office/officeart/2005/8/layout/vProcess5"/>
    <dgm:cxn modelId="{01E0D008-3D63-4373-ACD2-90E97D2C25F9}" type="presOf" srcId="{B578AFE9-6B38-4CDE-B371-122559496403}" destId="{8C5485B4-B4EB-4A90-AE69-D8B2D5148EEB}" srcOrd="0" destOrd="0" presId="urn:microsoft.com/office/officeart/2005/8/layout/vProcess5"/>
    <dgm:cxn modelId="{F4BCAC28-1496-4932-B6FE-588AAE5267E2}" type="presOf" srcId="{B415BE57-3557-4954-B9F8-F693DE0CD707}" destId="{C3A436DE-D708-4FE4-88CE-CFA2F476187B}" srcOrd="0" destOrd="0" presId="urn:microsoft.com/office/officeart/2005/8/layout/vProcess5"/>
    <dgm:cxn modelId="{B8E25B66-F0B4-4163-B95C-001F3E59CAC9}" srcId="{D59870A4-6509-4C61-9D6E-DDE5527525D2}" destId="{7E241A76-FBEC-4E92-B65B-062F4B9B8747}" srcOrd="4" destOrd="0" parTransId="{BDBF738A-8991-4268-8468-80DDD3100ECC}" sibTransId="{2BB295EA-13F4-4D1D-B55D-146E66B443F3}"/>
    <dgm:cxn modelId="{401F25B1-E587-4772-B8FF-2CB846892D46}" type="presOf" srcId="{F5A0A1C8-FB60-44DB-99FA-84BC82325AAB}" destId="{F91D42C8-2461-4983-9056-D22F4B281BEF}" srcOrd="1" destOrd="0" presId="urn:microsoft.com/office/officeart/2005/8/layout/vProcess5"/>
    <dgm:cxn modelId="{AD1E1F1E-D7D5-4A59-AE00-4C1626421A13}" type="presOf" srcId="{F4DE5E45-CBBA-4F5B-BAF5-B5E699A12AD1}" destId="{3F4E91E7-990A-4853-BB02-8AF42CAE388B}" srcOrd="1" destOrd="0" presId="urn:microsoft.com/office/officeart/2005/8/layout/vProcess5"/>
    <dgm:cxn modelId="{3EDF8829-3660-446E-AF9E-0B974CACBB01}" type="presParOf" srcId="{04AAE4A6-23AE-428E-ABD3-02C98736D850}" destId="{900CC9A2-D8BD-4E7B-9886-F7537D1A378F}" srcOrd="0" destOrd="0" presId="urn:microsoft.com/office/officeart/2005/8/layout/vProcess5"/>
    <dgm:cxn modelId="{DDC496A3-268C-4179-8814-A844166BC930}" type="presParOf" srcId="{04AAE4A6-23AE-428E-ABD3-02C98736D850}" destId="{0FB24E1A-9AD9-44CC-BB93-00E0226F6732}" srcOrd="1" destOrd="0" presId="urn:microsoft.com/office/officeart/2005/8/layout/vProcess5"/>
    <dgm:cxn modelId="{1C746EBD-F3E0-4A91-8A1F-17F8F4D28443}" type="presParOf" srcId="{04AAE4A6-23AE-428E-ABD3-02C98736D850}" destId="{6F213FDE-4A71-4110-9B53-C177593102CB}" srcOrd="2" destOrd="0" presId="urn:microsoft.com/office/officeart/2005/8/layout/vProcess5"/>
    <dgm:cxn modelId="{B76EE96D-8030-4C0A-820D-9893C97CDF63}" type="presParOf" srcId="{04AAE4A6-23AE-428E-ABD3-02C98736D850}" destId="{369EC4C2-4013-45CE-8D45-EF596EE500A2}" srcOrd="3" destOrd="0" presId="urn:microsoft.com/office/officeart/2005/8/layout/vProcess5"/>
    <dgm:cxn modelId="{3F18E94C-69E8-49FC-BE91-29715AC57458}" type="presParOf" srcId="{04AAE4A6-23AE-428E-ABD3-02C98736D850}" destId="{D0D38CD6-B8DE-48E5-9296-4391D4CA7116}" srcOrd="4" destOrd="0" presId="urn:microsoft.com/office/officeart/2005/8/layout/vProcess5"/>
    <dgm:cxn modelId="{5C1795DE-DC07-4D81-9869-61F7EA8A73D6}" type="presParOf" srcId="{04AAE4A6-23AE-428E-ABD3-02C98736D850}" destId="{7D05DC51-E7B9-4D03-B344-82CADD5CA623}" srcOrd="5" destOrd="0" presId="urn:microsoft.com/office/officeart/2005/8/layout/vProcess5"/>
    <dgm:cxn modelId="{662183A5-58E0-4CA6-9A22-E4E4C7523EA7}" type="presParOf" srcId="{04AAE4A6-23AE-428E-ABD3-02C98736D850}" destId="{8C5485B4-B4EB-4A90-AE69-D8B2D5148EEB}" srcOrd="6" destOrd="0" presId="urn:microsoft.com/office/officeart/2005/8/layout/vProcess5"/>
    <dgm:cxn modelId="{D53B4B6C-FAF5-4EF6-8C90-133600793067}" type="presParOf" srcId="{04AAE4A6-23AE-428E-ABD3-02C98736D850}" destId="{FF4AB628-F961-4ED0-89C9-1D9E1247F0F5}" srcOrd="7" destOrd="0" presId="urn:microsoft.com/office/officeart/2005/8/layout/vProcess5"/>
    <dgm:cxn modelId="{275F32E4-110D-4E78-8401-5D8CE6750612}" type="presParOf" srcId="{04AAE4A6-23AE-428E-ABD3-02C98736D850}" destId="{C3A436DE-D708-4FE4-88CE-CFA2F476187B}" srcOrd="8" destOrd="0" presId="urn:microsoft.com/office/officeart/2005/8/layout/vProcess5"/>
    <dgm:cxn modelId="{A9C7B4F7-752F-4BA4-880A-1DAD5C79714F}" type="presParOf" srcId="{04AAE4A6-23AE-428E-ABD3-02C98736D850}" destId="{36E5AD75-825E-4CCD-9AE8-2B1754FC3C16}" srcOrd="9" destOrd="0" presId="urn:microsoft.com/office/officeart/2005/8/layout/vProcess5"/>
    <dgm:cxn modelId="{B0D8117A-4E7E-472E-8281-0B89A3029C81}" type="presParOf" srcId="{04AAE4A6-23AE-428E-ABD3-02C98736D850}" destId="{319F6139-DF9A-41B2-84B4-72959C521808}" srcOrd="10" destOrd="0" presId="urn:microsoft.com/office/officeart/2005/8/layout/vProcess5"/>
    <dgm:cxn modelId="{8B97BDEF-3724-4637-B80C-AFF97CB63E95}" type="presParOf" srcId="{04AAE4A6-23AE-428E-ABD3-02C98736D850}" destId="{3F4E91E7-990A-4853-BB02-8AF42CAE388B}" srcOrd="11" destOrd="0" presId="urn:microsoft.com/office/officeart/2005/8/layout/vProcess5"/>
    <dgm:cxn modelId="{069E8D9F-9FD4-45BF-8912-F0916EB69169}" type="presParOf" srcId="{04AAE4A6-23AE-428E-ABD3-02C98736D850}" destId="{F91D42C8-2461-4983-9056-D22F4B281BEF}" srcOrd="12" destOrd="0" presId="urn:microsoft.com/office/officeart/2005/8/layout/vProcess5"/>
    <dgm:cxn modelId="{15D10D18-F2C3-48D1-9563-A3570B8650CF}" type="presParOf" srcId="{04AAE4A6-23AE-428E-ABD3-02C98736D850}" destId="{A888B8AB-9F08-4993-A7EC-09EC4699475C}" srcOrd="13" destOrd="0" presId="urn:microsoft.com/office/officeart/2005/8/layout/vProcess5"/>
    <dgm:cxn modelId="{E588B234-8BB6-460D-B237-266D0069C37B}" type="presParOf" srcId="{04AAE4A6-23AE-428E-ABD3-02C98736D850}" destId="{8564C31C-0BF7-4AB2-B7D7-A55B8BF2F12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FB24E1A-9AD9-44CC-BB93-00E0226F6732}">
      <dsp:nvSpPr>
        <dsp:cNvPr id="0" name=""/>
        <dsp:cNvSpPr/>
      </dsp:nvSpPr>
      <dsp:spPr>
        <a:xfrm>
          <a:off x="2184015" y="21905"/>
          <a:ext cx="4581929" cy="141279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The victims send the request rescue message for command center  </a:t>
          </a:r>
          <a:endParaRPr lang="zh-TW" altLang="en-US" sz="2000" kern="1200" dirty="0"/>
        </a:p>
      </dsp:txBody>
      <dsp:txXfrm>
        <a:off x="2184015" y="21905"/>
        <a:ext cx="3416990" cy="1412796"/>
      </dsp:txXfrm>
    </dsp:sp>
    <dsp:sp modelId="{6F213FDE-4A71-4110-9B53-C177593102CB}">
      <dsp:nvSpPr>
        <dsp:cNvPr id="0" name=""/>
        <dsp:cNvSpPr/>
      </dsp:nvSpPr>
      <dsp:spPr>
        <a:xfrm>
          <a:off x="2184017" y="1467520"/>
          <a:ext cx="4755311" cy="141279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Broadcast  a data collection request to a crowd and wait for the responds</a:t>
          </a:r>
          <a:endParaRPr lang="zh-TW" altLang="en-US" sz="2100" kern="1200" dirty="0"/>
        </a:p>
      </dsp:txBody>
      <dsp:txXfrm>
        <a:off x="2184017" y="1467520"/>
        <a:ext cx="3709337" cy="1412796"/>
      </dsp:txXfrm>
    </dsp:sp>
    <dsp:sp modelId="{369EC4C2-4013-45CE-8D45-EF596EE500A2}">
      <dsp:nvSpPr>
        <dsp:cNvPr id="0" name=""/>
        <dsp:cNvSpPr/>
      </dsp:nvSpPr>
      <dsp:spPr>
        <a:xfrm>
          <a:off x="2184051" y="2952325"/>
          <a:ext cx="5441251" cy="141279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The Web2.0 DMS distribute and determine </a:t>
          </a:r>
          <a:r>
            <a:rPr lang="en-US" altLang="zh-TW" sz="2100" kern="1200" dirty="0" smtClean="0"/>
            <a:t>an exploration path for each </a:t>
          </a:r>
          <a:r>
            <a:rPr lang="en-US" altLang="zh-TW" sz="2100" kern="1200" dirty="0" smtClean="0"/>
            <a:t>participant and official rescue</a:t>
          </a:r>
          <a:endParaRPr lang="zh-TW" altLang="en-US" sz="2100" kern="1200" dirty="0"/>
        </a:p>
      </dsp:txBody>
      <dsp:txXfrm>
        <a:off x="2184051" y="2952325"/>
        <a:ext cx="4244398" cy="1412796"/>
      </dsp:txXfrm>
    </dsp:sp>
    <dsp:sp modelId="{D0D38CD6-B8DE-48E5-9296-4391D4CA7116}">
      <dsp:nvSpPr>
        <dsp:cNvPr id="0" name=""/>
        <dsp:cNvSpPr/>
      </dsp:nvSpPr>
      <dsp:spPr>
        <a:xfrm>
          <a:off x="2184022" y="4464497"/>
          <a:ext cx="5688523" cy="141279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Each volunteer follows the path determined by the command center to explore the threatened areas </a:t>
          </a:r>
          <a:endParaRPr lang="zh-TW" altLang="en-US" sz="2100" kern="1200" dirty="0"/>
        </a:p>
      </dsp:txBody>
      <dsp:txXfrm>
        <a:off x="2184022" y="4464497"/>
        <a:ext cx="4437281" cy="1412796"/>
      </dsp:txXfrm>
    </dsp:sp>
    <dsp:sp modelId="{7D05DC51-E7B9-4D03-B344-82CADD5CA623}">
      <dsp:nvSpPr>
        <dsp:cNvPr id="0" name=""/>
        <dsp:cNvSpPr/>
      </dsp:nvSpPr>
      <dsp:spPr>
        <a:xfrm>
          <a:off x="2183992" y="5954191"/>
          <a:ext cx="5879539" cy="20553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100" kern="1200" dirty="0" smtClean="0"/>
            <a:t>The communication between the system and the crowd repeats until the system has a complete </a:t>
          </a:r>
          <a:r>
            <a:rPr lang="en-US" altLang="en-US" sz="2100" kern="1200" dirty="0" smtClean="0"/>
            <a:t>view. They also assist victims rapidly through our Internet phone</a:t>
          </a:r>
          <a:endParaRPr lang="zh-TW" altLang="en-US" sz="2100" kern="1200" dirty="0"/>
        </a:p>
      </dsp:txBody>
      <dsp:txXfrm>
        <a:off x="2183992" y="5954191"/>
        <a:ext cx="4586282" cy="2055308"/>
      </dsp:txXfrm>
    </dsp:sp>
    <dsp:sp modelId="{8C5485B4-B4EB-4A90-AE69-D8B2D5148EEB}">
      <dsp:nvSpPr>
        <dsp:cNvPr id="0" name=""/>
        <dsp:cNvSpPr/>
      </dsp:nvSpPr>
      <dsp:spPr>
        <a:xfrm>
          <a:off x="5402544" y="871498"/>
          <a:ext cx="918318" cy="9183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5402544" y="871498"/>
        <a:ext cx="918318" cy="918318"/>
      </dsp:txXfrm>
    </dsp:sp>
    <dsp:sp modelId="{FF4AB628-F961-4ED0-89C9-1D9E1247F0F5}">
      <dsp:nvSpPr>
        <dsp:cNvPr id="0" name=""/>
        <dsp:cNvSpPr/>
      </dsp:nvSpPr>
      <dsp:spPr>
        <a:xfrm>
          <a:off x="5874556" y="2480517"/>
          <a:ext cx="918318" cy="9183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5874556" y="2480517"/>
        <a:ext cx="918318" cy="918318"/>
      </dsp:txXfrm>
    </dsp:sp>
    <dsp:sp modelId="{C3A436DE-D708-4FE4-88CE-CFA2F476187B}">
      <dsp:nvSpPr>
        <dsp:cNvPr id="0" name=""/>
        <dsp:cNvSpPr/>
      </dsp:nvSpPr>
      <dsp:spPr>
        <a:xfrm>
          <a:off x="6346569" y="4065989"/>
          <a:ext cx="918318" cy="9183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6346569" y="4065989"/>
        <a:ext cx="918318" cy="918318"/>
      </dsp:txXfrm>
    </dsp:sp>
    <dsp:sp modelId="{36E5AD75-825E-4CCD-9AE8-2B1754FC3C16}">
      <dsp:nvSpPr>
        <dsp:cNvPr id="0" name=""/>
        <dsp:cNvSpPr/>
      </dsp:nvSpPr>
      <dsp:spPr>
        <a:xfrm>
          <a:off x="6818581" y="5690706"/>
          <a:ext cx="918318" cy="9183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6818581" y="5690706"/>
        <a:ext cx="918318" cy="918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F7E3B63-5CE2-464D-8BBB-35A83427740A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768350"/>
            <a:ext cx="271145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84D3E3A-1C86-4568-9580-E7B79B6DC5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D3E3A-1C86-4568-9580-E7B79B6DC54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68260" y="13287543"/>
            <a:ext cx="25706944" cy="9168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36520" y="24238374"/>
            <a:ext cx="21170424" cy="109310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45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90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35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80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225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70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315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60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071663" y="10683505"/>
            <a:ext cx="21432954" cy="22763080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762297" y="10683505"/>
            <a:ext cx="63805306" cy="22763080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025" y="27486002"/>
            <a:ext cx="25706944" cy="8495312"/>
          </a:xfrm>
        </p:spPr>
        <p:txBody>
          <a:bodyPr anchor="t"/>
          <a:lstStyle>
            <a:lvl1pPr algn="l">
              <a:defRPr sz="179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389025" y="18129280"/>
            <a:ext cx="25706944" cy="9356722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45056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090111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135167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8180222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10225278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2270334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4315389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636044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762299" y="62249457"/>
            <a:ext cx="42619129" cy="176064851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885484" y="62249457"/>
            <a:ext cx="42619132" cy="176064851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173" y="1712928"/>
            <a:ext cx="27219117" cy="712893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12173" y="9574558"/>
            <a:ext cx="13362782" cy="3990219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45056" indent="0">
              <a:buNone/>
              <a:defRPr sz="8900" b="1"/>
            </a:lvl2pPr>
            <a:lvl3pPr marL="4090111" indent="0">
              <a:buNone/>
              <a:defRPr sz="8100" b="1"/>
            </a:lvl3pPr>
            <a:lvl4pPr marL="6135167" indent="0">
              <a:buNone/>
              <a:defRPr sz="7200" b="1"/>
            </a:lvl4pPr>
            <a:lvl5pPr marL="8180222" indent="0">
              <a:buNone/>
              <a:defRPr sz="7200" b="1"/>
            </a:lvl5pPr>
            <a:lvl6pPr marL="10225278" indent="0">
              <a:buNone/>
              <a:defRPr sz="7200" b="1"/>
            </a:lvl6pPr>
            <a:lvl7pPr marL="12270334" indent="0">
              <a:buNone/>
              <a:defRPr sz="7200" b="1"/>
            </a:lvl7pPr>
            <a:lvl8pPr marL="14315389" indent="0">
              <a:buNone/>
              <a:defRPr sz="7200" b="1"/>
            </a:lvl8pPr>
            <a:lvl9pPr marL="16360445" indent="0">
              <a:buNone/>
              <a:defRPr sz="7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12173" y="13564776"/>
            <a:ext cx="13362782" cy="24644330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5363261" y="9574558"/>
            <a:ext cx="13368030" cy="3990219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45056" indent="0">
              <a:buNone/>
              <a:defRPr sz="8900" b="1"/>
            </a:lvl2pPr>
            <a:lvl3pPr marL="4090111" indent="0">
              <a:buNone/>
              <a:defRPr sz="8100" b="1"/>
            </a:lvl3pPr>
            <a:lvl4pPr marL="6135167" indent="0">
              <a:buNone/>
              <a:defRPr sz="7200" b="1"/>
            </a:lvl4pPr>
            <a:lvl5pPr marL="8180222" indent="0">
              <a:buNone/>
              <a:defRPr sz="7200" b="1"/>
            </a:lvl5pPr>
            <a:lvl6pPr marL="10225278" indent="0">
              <a:buNone/>
              <a:defRPr sz="7200" b="1"/>
            </a:lvl6pPr>
            <a:lvl7pPr marL="12270334" indent="0">
              <a:buNone/>
              <a:defRPr sz="7200" b="1"/>
            </a:lvl7pPr>
            <a:lvl8pPr marL="14315389" indent="0">
              <a:buNone/>
              <a:defRPr sz="7200" b="1"/>
            </a:lvl8pPr>
            <a:lvl9pPr marL="16360445" indent="0">
              <a:buNone/>
              <a:defRPr sz="7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5363261" y="13564776"/>
            <a:ext cx="13368030" cy="24644330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175" y="1703024"/>
            <a:ext cx="9949891" cy="7247749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24354" y="1703026"/>
            <a:ext cx="16906936" cy="36506083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12175" y="8950775"/>
            <a:ext cx="9949891" cy="29258334"/>
          </a:xfrm>
        </p:spPr>
        <p:txBody>
          <a:bodyPr/>
          <a:lstStyle>
            <a:lvl1pPr marL="0" indent="0">
              <a:buNone/>
              <a:defRPr sz="6300"/>
            </a:lvl1pPr>
            <a:lvl2pPr marL="2045056" indent="0">
              <a:buNone/>
              <a:defRPr sz="5400"/>
            </a:lvl2pPr>
            <a:lvl3pPr marL="4090111" indent="0">
              <a:buNone/>
              <a:defRPr sz="4500"/>
            </a:lvl3pPr>
            <a:lvl4pPr marL="6135167" indent="0">
              <a:buNone/>
              <a:defRPr sz="4000"/>
            </a:lvl4pPr>
            <a:lvl5pPr marL="8180222" indent="0">
              <a:buNone/>
              <a:defRPr sz="4000"/>
            </a:lvl5pPr>
            <a:lvl6pPr marL="10225278" indent="0">
              <a:buNone/>
              <a:defRPr sz="4000"/>
            </a:lvl6pPr>
            <a:lvl7pPr marL="12270334" indent="0">
              <a:buNone/>
              <a:defRPr sz="4000"/>
            </a:lvl7pPr>
            <a:lvl8pPr marL="14315389" indent="0">
              <a:buNone/>
              <a:defRPr sz="4000"/>
            </a:lvl8pPr>
            <a:lvl9pPr marL="16360445" indent="0">
              <a:buNone/>
              <a:defRPr sz="4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27930" y="29941520"/>
            <a:ext cx="18146078" cy="3534766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927930" y="3821900"/>
            <a:ext cx="18146078" cy="25664160"/>
          </a:xfrm>
        </p:spPr>
        <p:txBody>
          <a:bodyPr/>
          <a:lstStyle>
            <a:lvl1pPr marL="0" indent="0">
              <a:buNone/>
              <a:defRPr sz="14300"/>
            </a:lvl1pPr>
            <a:lvl2pPr marL="2045056" indent="0">
              <a:buNone/>
              <a:defRPr sz="12500"/>
            </a:lvl2pPr>
            <a:lvl3pPr marL="4090111" indent="0">
              <a:buNone/>
              <a:defRPr sz="10700"/>
            </a:lvl3pPr>
            <a:lvl4pPr marL="6135167" indent="0">
              <a:buNone/>
              <a:defRPr sz="8900"/>
            </a:lvl4pPr>
            <a:lvl5pPr marL="8180222" indent="0">
              <a:buNone/>
              <a:defRPr sz="8900"/>
            </a:lvl5pPr>
            <a:lvl6pPr marL="10225278" indent="0">
              <a:buNone/>
              <a:defRPr sz="8900"/>
            </a:lvl6pPr>
            <a:lvl7pPr marL="12270334" indent="0">
              <a:buNone/>
              <a:defRPr sz="8900"/>
            </a:lvl7pPr>
            <a:lvl8pPr marL="14315389" indent="0">
              <a:buNone/>
              <a:defRPr sz="8900"/>
            </a:lvl8pPr>
            <a:lvl9pPr marL="16360445" indent="0">
              <a:buNone/>
              <a:defRPr sz="89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927930" y="33476286"/>
            <a:ext cx="18146078" cy="5019954"/>
          </a:xfrm>
        </p:spPr>
        <p:txBody>
          <a:bodyPr/>
          <a:lstStyle>
            <a:lvl1pPr marL="0" indent="0">
              <a:buNone/>
              <a:defRPr sz="6300"/>
            </a:lvl1pPr>
            <a:lvl2pPr marL="2045056" indent="0">
              <a:buNone/>
              <a:defRPr sz="5400"/>
            </a:lvl2pPr>
            <a:lvl3pPr marL="4090111" indent="0">
              <a:buNone/>
              <a:defRPr sz="4500"/>
            </a:lvl3pPr>
            <a:lvl4pPr marL="6135167" indent="0">
              <a:buNone/>
              <a:defRPr sz="4000"/>
            </a:lvl4pPr>
            <a:lvl5pPr marL="8180222" indent="0">
              <a:buNone/>
              <a:defRPr sz="4000"/>
            </a:lvl5pPr>
            <a:lvl6pPr marL="10225278" indent="0">
              <a:buNone/>
              <a:defRPr sz="4000"/>
            </a:lvl6pPr>
            <a:lvl7pPr marL="12270334" indent="0">
              <a:buNone/>
              <a:defRPr sz="4000"/>
            </a:lvl7pPr>
            <a:lvl8pPr marL="14315389" indent="0">
              <a:buNone/>
              <a:defRPr sz="4000"/>
            </a:lvl8pPr>
            <a:lvl9pPr marL="16360445" indent="0">
              <a:buNone/>
              <a:defRPr sz="4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12173" y="1712928"/>
            <a:ext cx="27219117" cy="7128933"/>
          </a:xfrm>
          <a:prstGeom prst="rect">
            <a:avLst/>
          </a:prstGeom>
        </p:spPr>
        <p:txBody>
          <a:bodyPr vert="horz" lIns="409011" tIns="204506" rIns="409011" bIns="204506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12173" y="9980511"/>
            <a:ext cx="27219117" cy="28228599"/>
          </a:xfrm>
          <a:prstGeom prst="rect">
            <a:avLst/>
          </a:prstGeom>
        </p:spPr>
        <p:txBody>
          <a:bodyPr vert="horz" lIns="409011" tIns="204506" rIns="409011" bIns="204506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512173" y="39644794"/>
            <a:ext cx="7056808" cy="2277298"/>
          </a:xfrm>
          <a:prstGeom prst="rect">
            <a:avLst/>
          </a:prstGeom>
        </p:spPr>
        <p:txBody>
          <a:bodyPr vert="horz" lIns="409011" tIns="204506" rIns="409011" bIns="204506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E0F3-0864-45B7-AF19-A2CB90B40F78}" type="datetimeFigureOut">
              <a:rPr lang="zh-TW" altLang="en-US" smtClean="0"/>
              <a:pPr/>
              <a:t>2012/4/16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333183" y="39644794"/>
            <a:ext cx="9577097" cy="2277298"/>
          </a:xfrm>
          <a:prstGeom prst="rect">
            <a:avLst/>
          </a:prstGeom>
        </p:spPr>
        <p:txBody>
          <a:bodyPr vert="horz" lIns="409011" tIns="204506" rIns="409011" bIns="204506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21674482" y="39644794"/>
            <a:ext cx="7056808" cy="2277298"/>
          </a:xfrm>
          <a:prstGeom prst="rect">
            <a:avLst/>
          </a:prstGeom>
        </p:spPr>
        <p:txBody>
          <a:bodyPr vert="horz" lIns="409011" tIns="204506" rIns="409011" bIns="204506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91DC9-EE48-452F-8EC8-D7D2922F3B2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90111" rtl="0" eaLnBrk="1" latinLnBrk="0" hangingPunct="1">
        <a:spcBef>
          <a:spcPct val="0"/>
        </a:spcBef>
        <a:buNone/>
        <a:defRPr sz="1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3792" indent="-1533792" algn="l" defTabSz="4090111" rtl="0" eaLnBrk="1" latinLnBrk="0" hangingPunct="1">
        <a:spcBef>
          <a:spcPct val="20000"/>
        </a:spcBef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23215" indent="-1278160" algn="l" defTabSz="4090111" rtl="0" eaLnBrk="1" latinLnBrk="0" hangingPunct="1">
        <a:spcBef>
          <a:spcPct val="20000"/>
        </a:spcBef>
        <a:buFont typeface="Arial" pitchFamily="34" charset="0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112639" indent="-1022528" algn="l" defTabSz="4090111" rtl="0" eaLnBrk="1" latinLnBrk="0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57695" indent="-1022528" algn="l" defTabSz="4090111" rtl="0" eaLnBrk="1" latinLnBrk="0" hangingPunct="1">
        <a:spcBef>
          <a:spcPct val="20000"/>
        </a:spcBef>
        <a:buFont typeface="Arial" pitchFamily="34" charset="0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202750" indent="-1022528" algn="l" defTabSz="4090111" rtl="0" eaLnBrk="1" latinLnBrk="0" hangingPunct="1">
        <a:spcBef>
          <a:spcPct val="20000"/>
        </a:spcBef>
        <a:buFont typeface="Arial" pitchFamily="34" charset="0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47806" indent="-1022528" algn="l" defTabSz="4090111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92861" indent="-1022528" algn="l" defTabSz="4090111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337917" indent="-1022528" algn="l" defTabSz="4090111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82973" indent="-1022528" algn="l" defTabSz="4090111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45056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090111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35167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180222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25278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0334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5389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360445" algn="l" defTabSz="4090111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26" Type="http://schemas.openxmlformats.org/officeDocument/2006/relationships/diagramData" Target="../diagrams/data1.xml"/><Relationship Id="rId3" Type="http://schemas.openxmlformats.org/officeDocument/2006/relationships/image" Target="../media/image1.png"/><Relationship Id="rId21" Type="http://schemas.openxmlformats.org/officeDocument/2006/relationships/image" Target="../media/image18.wmf"/><Relationship Id="rId34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openxmlformats.org/officeDocument/2006/relationships/image" Target="../media/image22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diagramColors" Target="../diagrams/colors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fero.com/wp-content/uploads/2010/11/Crowdsourcing.jpg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openxmlformats.org/officeDocument/2006/relationships/image" Target="../media/image20.png"/><Relationship Id="rId28" Type="http://schemas.openxmlformats.org/officeDocument/2006/relationships/diagramQuickStyle" Target="../diagrams/quickStyle1.xml"/><Relationship Id="rId36" Type="http://schemas.openxmlformats.org/officeDocument/2006/relationships/image" Target="../media/image28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3.png"/><Relationship Id="rId4" Type="http://schemas.openxmlformats.org/officeDocument/2006/relationships/image" Target="../media/image2.jpeg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9.jpeg"/><Relationship Id="rId27" Type="http://schemas.openxmlformats.org/officeDocument/2006/relationships/diagramLayout" Target="../diagrams/layout1.xml"/><Relationship Id="rId30" Type="http://schemas.microsoft.com/office/2007/relationships/diagramDrawing" Target="../diagrams/drawing1.xml"/><Relationship Id="rId3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1212" y="8627170"/>
            <a:ext cx="4320480" cy="3830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2" name="圖片 151" descr="200611151311353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0371" y="8065320"/>
            <a:ext cx="4271020" cy="3521146"/>
          </a:xfrm>
          <a:prstGeom prst="rect">
            <a:avLst/>
          </a:prstGeom>
        </p:spPr>
      </p:pic>
      <p:sp>
        <p:nvSpPr>
          <p:cNvPr id="106" name="矩形 105"/>
          <p:cNvSpPr/>
          <p:nvPr/>
        </p:nvSpPr>
        <p:spPr>
          <a:xfrm>
            <a:off x="0" y="0"/>
            <a:ext cx="30243463" cy="460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952379" y="65456"/>
            <a:ext cx="2347460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救災</a:t>
            </a:r>
            <a:r>
              <a:rPr lang="zh-TW" altLang="en-US" sz="8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資訊輔助</a:t>
            </a:r>
            <a:r>
              <a:rPr lang="zh-TW" altLang="en-US" sz="8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系統</a:t>
            </a:r>
            <a:endParaRPr lang="en-US" altLang="zh-TW" sz="8000" b="1" dirty="0" smtClean="0">
              <a:solidFill>
                <a:srgbClr val="002060"/>
              </a:solidFill>
              <a:latin typeface="Arial Black" pitchFamily="34" charset="0"/>
              <a:ea typeface="標楷體" pitchFamily="65" charset="-120"/>
            </a:endParaRPr>
          </a:p>
          <a:p>
            <a:pPr algn="ctr"/>
            <a:r>
              <a:rPr lang="en-US" altLang="zh-TW" sz="7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(Disaster </a:t>
            </a:r>
            <a:r>
              <a:rPr lang="en-US" altLang="zh-TW" sz="7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Information </a:t>
            </a:r>
            <a:r>
              <a:rPr lang="en-US" altLang="zh-TW" sz="7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Aid System</a:t>
            </a:r>
            <a:r>
              <a:rPr lang="en-US" altLang="zh-TW" sz="7000" b="1" dirty="0" smtClean="0">
                <a:solidFill>
                  <a:srgbClr val="002060"/>
                </a:solidFill>
                <a:latin typeface="Arial Black" pitchFamily="34" charset="0"/>
                <a:ea typeface="標楷體" pitchFamily="65" charset="-120"/>
              </a:rPr>
              <a:t>)</a:t>
            </a:r>
            <a:r>
              <a:rPr lang="zh-TW" altLang="en-US" sz="7000" b="1" dirty="0" smtClean="0">
                <a:solidFill>
                  <a:schemeClr val="bg1"/>
                </a:solidFill>
              </a:rPr>
              <a:t>　</a:t>
            </a:r>
            <a:endParaRPr lang="en-US" altLang="zh-TW" sz="7000" b="1" dirty="0" smtClean="0">
              <a:solidFill>
                <a:schemeClr val="bg1"/>
              </a:solidFill>
            </a:endParaRPr>
          </a:p>
          <a:p>
            <a:pPr algn="ctr"/>
            <a:endParaRPr lang="zh-TW" altLang="zh-TW" sz="10200" dirty="0" smtClean="0">
              <a:solidFill>
                <a:schemeClr val="bg1"/>
              </a:solidFill>
            </a:endParaRPr>
          </a:p>
          <a:p>
            <a:pPr algn="ctr"/>
            <a:endParaRPr lang="zh-TW" altLang="en-US" sz="7000" spc="-100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68803" y="3129867"/>
            <a:ext cx="15985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學生</a:t>
            </a:r>
            <a:r>
              <a:rPr lang="en-US" altLang="zh-TW" sz="48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:</a:t>
            </a:r>
            <a:r>
              <a:rPr lang="zh-TW" altLang="zh-TW" sz="48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白繕維、林俊佑、陳以龍</a:t>
            </a:r>
            <a:r>
              <a:rPr lang="zh-TW" altLang="en-US" sz="4800" b="1" dirty="0" smtClean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　</a:t>
            </a:r>
            <a:endParaRPr lang="zh-TW" altLang="zh-TW" sz="4800" b="1" dirty="0" smtClean="0">
              <a:solidFill>
                <a:srgbClr val="00206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0484141" y="36364464"/>
            <a:ext cx="8319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 </a:t>
            </a:r>
            <a:endParaRPr lang="zh-TW" altLang="en-US" sz="26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20306307" y="40396912"/>
            <a:ext cx="65470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/>
              <a:t>Reference</a:t>
            </a:r>
            <a:endParaRPr lang="zh-TW" altLang="en-US" sz="2600" b="1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20306307" y="39328405"/>
            <a:ext cx="65470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/>
              <a:t>Acknowledgement </a:t>
            </a:r>
            <a:endParaRPr lang="zh-TW" altLang="en-US" sz="2600" b="1" dirty="0"/>
          </a:p>
        </p:txBody>
      </p:sp>
      <p:pic>
        <p:nvPicPr>
          <p:cNvPr id="113" name="圖片 112" descr="sinica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43211" y="39532816"/>
            <a:ext cx="1152128" cy="1142845"/>
          </a:xfrm>
          <a:prstGeom prst="rect">
            <a:avLst/>
          </a:prstGeom>
        </p:spPr>
      </p:pic>
      <p:sp>
        <p:nvSpPr>
          <p:cNvPr id="121" name="文字方塊 120"/>
          <p:cNvSpPr txBox="1"/>
          <p:nvPr/>
        </p:nvSpPr>
        <p:spPr>
          <a:xfrm>
            <a:off x="20378315" y="4090096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b="1" dirty="0" smtClean="0"/>
              <a:t>[1] </a:t>
            </a:r>
            <a:r>
              <a:rPr lang="en-US" altLang="zh-TW" sz="1200" b="1" dirty="0" smtClean="0"/>
              <a:t>] </a:t>
            </a:r>
            <a:r>
              <a:rPr lang="en-US" altLang="zh-TW" sz="1200" b="1" dirty="0" smtClean="0">
                <a:hlinkClick r:id="rId6"/>
              </a:rPr>
              <a:t>http://www.adfero.com/wp-content/uploads/2010/11/Crowdsourcing.jpg</a:t>
            </a:r>
            <a:endParaRPr lang="zh-TW" altLang="zh-TW" sz="1200" dirty="0" smtClean="0"/>
          </a:p>
          <a:p>
            <a:pPr algn="just"/>
            <a:endParaRPr lang="zh-TW" altLang="en-US" sz="1200" b="1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20306307" y="39748840"/>
            <a:ext cx="7560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This work was supported in part by Academia </a:t>
            </a:r>
            <a:r>
              <a:rPr lang="en-US" altLang="zh-TW" sz="2200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Sinica</a:t>
            </a:r>
            <a:r>
              <a:rPr lang="en-US" altLang="zh-TW" sz="22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Taiwan under Grant AS-101-TP2-A01.</a:t>
            </a:r>
            <a:endParaRPr lang="zh-TW" altLang="en-US" sz="22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88083" y="597708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Traditional emergency response system may become congested during a major disaster, such as 2010 Haiti earthquake and Typhoon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Morakot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2009, because of huge requests from victims.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As a result, it is important to properly 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handle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each 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emergenc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 request 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during and after the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disaster. </a:t>
            </a: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88083" y="4752952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Motivation</a:t>
            </a:r>
            <a:endParaRPr lang="zh-TW" altLang="en-US" sz="8000" dirty="0"/>
          </a:p>
        </p:txBody>
      </p:sp>
      <p:pic>
        <p:nvPicPr>
          <p:cNvPr id="141" name="圖片 140" descr="screen-shot-2011-12-12-at-6-38-08-p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123" y="11739701"/>
            <a:ext cx="8640960" cy="5326619"/>
          </a:xfrm>
          <a:prstGeom prst="rect">
            <a:avLst/>
          </a:prstGeom>
        </p:spPr>
      </p:pic>
      <p:sp>
        <p:nvSpPr>
          <p:cNvPr id="144" name="閃電 143"/>
          <p:cNvSpPr/>
          <p:nvPr/>
        </p:nvSpPr>
        <p:spPr>
          <a:xfrm>
            <a:off x="6912819" y="11305680"/>
            <a:ext cx="1080120" cy="136815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閃電 144"/>
          <p:cNvSpPr/>
          <p:nvPr/>
        </p:nvSpPr>
        <p:spPr>
          <a:xfrm>
            <a:off x="5184627" y="11233672"/>
            <a:ext cx="1080120" cy="187220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閃電 145"/>
          <p:cNvSpPr/>
          <p:nvPr/>
        </p:nvSpPr>
        <p:spPr>
          <a:xfrm flipH="1">
            <a:off x="2088283" y="10585600"/>
            <a:ext cx="720080" cy="187220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閃電 146"/>
          <p:cNvSpPr/>
          <p:nvPr/>
        </p:nvSpPr>
        <p:spPr>
          <a:xfrm rot="21008912">
            <a:off x="6521668" y="11519269"/>
            <a:ext cx="1080120" cy="309634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閃電 147"/>
          <p:cNvSpPr/>
          <p:nvPr/>
        </p:nvSpPr>
        <p:spPr>
          <a:xfrm rot="888368" flipH="1">
            <a:off x="3444869" y="11701540"/>
            <a:ext cx="720080" cy="33843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矩形 148"/>
          <p:cNvSpPr/>
          <p:nvPr/>
        </p:nvSpPr>
        <p:spPr>
          <a:xfrm>
            <a:off x="360091" y="33916192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Due to the advance of social network technology, crowdsourcing has been used in the disaster rescue. 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But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existing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disaster management system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such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as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Ushahidi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and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Sahana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zh-TW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do not provide a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method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to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manage these volunteers.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We aim to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built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this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project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in order to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access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human resource such as volunteers, official rescues after a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major disaster. </a:t>
            </a:r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360091" y="17570376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Existing Solution</a:t>
            </a:r>
            <a:endParaRPr lang="zh-TW" altLang="en-US" sz="7000" dirty="0"/>
          </a:p>
        </p:txBody>
      </p:sp>
      <p:sp>
        <p:nvSpPr>
          <p:cNvPr id="153" name="橢圓形圖說文字 152"/>
          <p:cNvSpPr/>
          <p:nvPr/>
        </p:nvSpPr>
        <p:spPr>
          <a:xfrm>
            <a:off x="6984827" y="7993312"/>
            <a:ext cx="1800200" cy="1224136"/>
          </a:xfrm>
          <a:prstGeom prst="wedgeEllipseCallout">
            <a:avLst>
              <a:gd name="adj1" fmla="val -43811"/>
              <a:gd name="adj2" fmla="val 767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400" dirty="0" smtClean="0">
                <a:solidFill>
                  <a:schemeClr val="tx1"/>
                </a:solidFill>
              </a:rPr>
              <a:t>！ ？ ？</a:t>
            </a:r>
            <a:endParaRPr lang="zh-TW" altLang="en-US" sz="3400" dirty="0">
              <a:solidFill>
                <a:schemeClr val="tx1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360091" y="18794512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Experiences with past major disasters tell us that people with wireless devices and social network services can be effective mobile human sensors. Eye-witness reports taken at right locations can provide invaluable information and enable a disaster warning and response system to mend blind regions in surveillance sensor coverage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.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Ushahidi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and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Sahana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are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management systems that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arrange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these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reports </a:t>
            </a:r>
            <a:endParaRPr lang="zh-TW" altLang="en-US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10369203" y="561704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10297195" y="4752952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Our </a:t>
            </a:r>
            <a:r>
              <a:rPr lang="en-US" altLang="zh-TW" sz="7200" dirty="0" smtClean="0"/>
              <a:t>Solution</a:t>
            </a:r>
            <a:endParaRPr lang="zh-TW" altLang="en-US" sz="8000" dirty="0"/>
          </a:p>
        </p:txBody>
      </p:sp>
      <p:sp>
        <p:nvSpPr>
          <p:cNvPr id="157" name="矩形 156"/>
          <p:cNvSpPr/>
          <p:nvPr/>
        </p:nvSpPr>
        <p:spPr>
          <a:xfrm>
            <a:off x="10297195" y="597708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800" dirty="0" smtClean="0">
                <a:solidFill>
                  <a:schemeClr val="tx1"/>
                </a:solidFill>
              </a:rPr>
              <a:t>We develop </a:t>
            </a:r>
            <a:r>
              <a:rPr lang="en-US" altLang="zh-TW" sz="2800" dirty="0" smtClean="0">
                <a:solidFill>
                  <a:schemeClr val="tx1"/>
                </a:solidFill>
              </a:rPr>
              <a:t>the package </a:t>
            </a:r>
            <a:r>
              <a:rPr lang="en-US" altLang="zh-TW" sz="2800" dirty="0" smtClean="0">
                <a:solidFill>
                  <a:schemeClr val="tx1"/>
                </a:solidFill>
              </a:rPr>
              <a:t>of disaster rescue on the </a:t>
            </a:r>
            <a:r>
              <a:rPr lang="en-US" altLang="zh-TW" sz="2800" dirty="0" smtClean="0">
                <a:solidFill>
                  <a:schemeClr val="tx1"/>
                </a:solidFill>
              </a:rPr>
              <a:t>smart phone  </a:t>
            </a:r>
            <a:r>
              <a:rPr lang="en-US" altLang="zh-TW" sz="2800" dirty="0" smtClean="0">
                <a:solidFill>
                  <a:schemeClr val="tx1"/>
                </a:solidFill>
              </a:rPr>
              <a:t>and build Web2.0 disaster management </a:t>
            </a:r>
            <a:r>
              <a:rPr lang="en-US" altLang="zh-TW" sz="2800" dirty="0" smtClean="0">
                <a:solidFill>
                  <a:schemeClr val="tx1"/>
                </a:solidFill>
              </a:rPr>
              <a:t>system on the desktop computer.  We </a:t>
            </a:r>
            <a:r>
              <a:rPr lang="en-US" altLang="zh-TW" sz="2800" dirty="0" smtClean="0">
                <a:solidFill>
                  <a:schemeClr val="tx1"/>
                </a:solidFill>
              </a:rPr>
              <a:t>can distribute the human resource effectively through plan the path and offer Internet telephone for each participant.</a:t>
            </a:r>
            <a:endParaRPr lang="zh-TW" altLang="zh-TW" sz="28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zh-TW" sz="2800" dirty="0" smtClean="0">
                <a:solidFill>
                  <a:schemeClr val="tx1"/>
                </a:solidFill>
              </a:rPr>
              <a:t> </a:t>
            </a: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10369203" y="13753952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System Flow</a:t>
            </a:r>
            <a:endParaRPr lang="zh-TW" altLang="en-US" sz="8800" dirty="0"/>
          </a:p>
        </p:txBody>
      </p:sp>
      <p:sp>
        <p:nvSpPr>
          <p:cNvPr id="170" name="矩形 169"/>
          <p:cNvSpPr/>
          <p:nvPr/>
        </p:nvSpPr>
        <p:spPr>
          <a:xfrm>
            <a:off x="10369203" y="25203224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10369203" y="32476032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20306307" y="25059208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Our Contribution</a:t>
            </a:r>
            <a:endParaRPr lang="zh-TW" altLang="en-US" sz="8000" dirty="0"/>
          </a:p>
        </p:txBody>
      </p:sp>
      <p:sp>
        <p:nvSpPr>
          <p:cNvPr id="178" name="矩形 177"/>
          <p:cNvSpPr/>
          <p:nvPr/>
        </p:nvSpPr>
        <p:spPr>
          <a:xfrm>
            <a:off x="20306307" y="33844184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Conclusion</a:t>
            </a:r>
            <a:endParaRPr lang="zh-TW" altLang="en-US" sz="8000" dirty="0"/>
          </a:p>
        </p:txBody>
      </p:sp>
      <p:sp>
        <p:nvSpPr>
          <p:cNvPr id="184" name="矩形 183"/>
          <p:cNvSpPr/>
          <p:nvPr/>
        </p:nvSpPr>
        <p:spPr>
          <a:xfrm>
            <a:off x="10369203" y="3370016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302434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20306307" y="3514032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Taiwan faces many disasters every year, including typhoon, earthquake and so on. Traditional emergency response systems are usually congested during a major disaster. We proposed a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Web 2.0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isaster information aid system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to help victims directly contact with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rescuers and plan the area and path for volunteers to assist the collect disaster condition.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In the future, we plan to integrate our system into current official disaster management system.</a:t>
            </a: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0306307" y="4752952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User Interface</a:t>
            </a:r>
            <a:endParaRPr lang="zh-TW" altLang="en-US" sz="8800" dirty="0"/>
          </a:p>
        </p:txBody>
      </p:sp>
      <p:sp>
        <p:nvSpPr>
          <p:cNvPr id="75" name="矩形 74"/>
          <p:cNvSpPr/>
          <p:nvPr/>
        </p:nvSpPr>
        <p:spPr>
          <a:xfrm>
            <a:off x="10369203" y="30315792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0" dirty="0" smtClean="0"/>
              <a:t>Platform Requirement</a:t>
            </a:r>
            <a:endParaRPr lang="zh-TW" altLang="en-US" sz="7000" dirty="0"/>
          </a:p>
        </p:txBody>
      </p:sp>
      <p:sp>
        <p:nvSpPr>
          <p:cNvPr id="77" name="矩形 76"/>
          <p:cNvSpPr/>
          <p:nvPr/>
        </p:nvSpPr>
        <p:spPr>
          <a:xfrm>
            <a:off x="10369203" y="31683944"/>
            <a:ext cx="9433048" cy="5832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1"/>
            <a:r>
              <a:rPr lang="en-US" altLang="zh-TW" sz="30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Software:</a:t>
            </a:r>
          </a:p>
          <a:p>
            <a:pPr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JAVA development 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environment(Eclipse, </a:t>
            </a:r>
            <a:r>
              <a:rPr lang="en-US" altLang="zh-TW" sz="2600" dirty="0" err="1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Netbeans</a:t>
            </a: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Android Emulator</a:t>
            </a:r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Window XP / Win 7</a:t>
            </a:r>
          </a:p>
          <a:p>
            <a:pPr latinLnBrk="1"/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atinLnBrk="1"/>
            <a:r>
              <a:rPr lang="en-US" altLang="zh-TW" sz="30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Hardware:</a:t>
            </a:r>
          </a:p>
          <a:p>
            <a:pPr lvl="0"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Common desktop computer</a:t>
            </a:r>
            <a:endParaRPr lang="zh-TW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vl="0"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Smart phone</a:t>
            </a:r>
          </a:p>
          <a:p>
            <a:pPr lvl="0" latinLnBrk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The transmission between the smart phone and computer</a:t>
            </a: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0306307" y="5977088"/>
            <a:ext cx="9505056" cy="11305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r>
              <a:rPr lang="en-US" altLang="zh-TW" sz="26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</a:t>
            </a:r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600" b="1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www.frenchentree.com/tarn-aveyron-family/images/emergenc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84227" y="360464"/>
            <a:ext cx="3672408" cy="3906094"/>
          </a:xfrm>
          <a:prstGeom prst="rect">
            <a:avLst/>
          </a:prstGeom>
          <a:noFill/>
        </p:spPr>
      </p:pic>
      <p:pic>
        <p:nvPicPr>
          <p:cNvPr id="102" name="圖片 101" descr="Power-of-Crowdsourcing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3875" y="28284412"/>
            <a:ext cx="7375128" cy="3687564"/>
          </a:xfrm>
          <a:prstGeom prst="rect">
            <a:avLst/>
          </a:prstGeom>
        </p:spPr>
      </p:pic>
      <p:sp>
        <p:nvSpPr>
          <p:cNvPr id="103" name="向下箭號 102"/>
          <p:cNvSpPr/>
          <p:nvPr/>
        </p:nvSpPr>
        <p:spPr>
          <a:xfrm rot="10800000">
            <a:off x="3816475" y="27723504"/>
            <a:ext cx="2016224" cy="86409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60091" y="32620048"/>
            <a:ext cx="9505056" cy="1152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Limitation</a:t>
            </a:r>
            <a:endParaRPr lang="zh-TW" altLang="en-US" sz="7000" dirty="0"/>
          </a:p>
        </p:txBody>
      </p:sp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1974" y="22635716"/>
            <a:ext cx="7136515" cy="38254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8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76600" y="23265953"/>
            <a:ext cx="6336594" cy="3665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00" name="群組 99"/>
          <p:cNvGrpSpPr/>
          <p:nvPr/>
        </p:nvGrpSpPr>
        <p:grpSpPr>
          <a:xfrm>
            <a:off x="1800251" y="36940528"/>
            <a:ext cx="6480720" cy="4225329"/>
            <a:chOff x="2627313" y="3811588"/>
            <a:chExt cx="4022725" cy="2497137"/>
          </a:xfrm>
        </p:grpSpPr>
        <p:pic>
          <p:nvPicPr>
            <p:cNvPr id="105" name="圖片 11" descr="crowdsourcing2.jpg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27313" y="3811588"/>
              <a:ext cx="4022725" cy="2497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圖片 12" descr="images.jpg"/>
            <p:cNvPicPr>
              <a:picLocks noChangeAspect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708400" y="4027488"/>
              <a:ext cx="287338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圖片 13" descr="images.jpg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64163" y="4027488"/>
              <a:ext cx="2667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文字方塊 116"/>
          <p:cNvSpPr txBox="1"/>
          <p:nvPr/>
        </p:nvSpPr>
        <p:spPr>
          <a:xfrm>
            <a:off x="3456435" y="31683944"/>
            <a:ext cx="3096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/>
              <a:t>Crowdsourcing [1]</a:t>
            </a:r>
            <a:endParaRPr lang="zh-TW" altLang="en-US" sz="2600" dirty="0"/>
          </a:p>
        </p:txBody>
      </p:sp>
      <p:pic>
        <p:nvPicPr>
          <p:cNvPr id="118" name="圖片 7" descr="tti-crowdsourcing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833699" y="8497368"/>
            <a:ext cx="4813175" cy="399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17" descr="C:\Users\alone\Desktop\手機畫面\功能畫面_規劃路線畫好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297195" y="22826960"/>
            <a:ext cx="3243205" cy="6120680"/>
          </a:xfrm>
          <a:prstGeom prst="rect">
            <a:avLst/>
          </a:prstGeom>
          <a:noFill/>
        </p:spPr>
      </p:pic>
      <p:grpSp>
        <p:nvGrpSpPr>
          <p:cNvPr id="179" name="群組 178"/>
          <p:cNvGrpSpPr/>
          <p:nvPr/>
        </p:nvGrpSpPr>
        <p:grpSpPr>
          <a:xfrm>
            <a:off x="10657235" y="15482144"/>
            <a:ext cx="8712968" cy="6048672"/>
            <a:chOff x="134938" y="765175"/>
            <a:chExt cx="8037512" cy="5688013"/>
          </a:xfrm>
        </p:grpSpPr>
        <p:pic>
          <p:nvPicPr>
            <p:cNvPr id="120" name="Picture 29" descr="http://www.yazarbozar.com/wp-content/uploads/2009/11/broadcast1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359275" y="765175"/>
              <a:ext cx="2084388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27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79388" y="2636838"/>
              <a:ext cx="809625" cy="590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24" name="Picture 2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885825" y="2420938"/>
              <a:ext cx="733425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25" name="Picture 25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79388" y="2017713"/>
              <a:ext cx="828675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26" name="Picture 5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565525" y="3981450"/>
              <a:ext cx="1150938" cy="1176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" name="文字方塊 19"/>
            <p:cNvSpPr txBox="1">
              <a:spLocks noChangeArrowheads="1"/>
            </p:cNvSpPr>
            <p:nvPr/>
          </p:nvSpPr>
          <p:spPr bwMode="auto">
            <a:xfrm>
              <a:off x="3348038" y="5164138"/>
              <a:ext cx="2232025" cy="554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ts val="3600"/>
                </a:lnSpc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Command Center</a:t>
              </a:r>
            </a:p>
          </p:txBody>
        </p:sp>
        <p:sp>
          <p:nvSpPr>
            <p:cNvPr id="128" name="文字方塊 19"/>
            <p:cNvSpPr txBox="1">
              <a:spLocks noChangeArrowheads="1"/>
            </p:cNvSpPr>
            <p:nvPr/>
          </p:nvSpPr>
          <p:spPr bwMode="auto">
            <a:xfrm>
              <a:off x="179388" y="1341438"/>
              <a:ext cx="1452562" cy="496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ts val="3600"/>
                </a:lnSpc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Victims</a:t>
              </a:r>
            </a:p>
          </p:txBody>
        </p:sp>
        <p:pic>
          <p:nvPicPr>
            <p:cNvPr id="129" name="Picture 8" descr="http://t2.gstatic.com/images?q=tbn:ANd9GcTfmNhwHAWRk-7bDI56XWs65D5giXKddC5szcHvElsfKas63cdf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827088" y="3213100"/>
              <a:ext cx="33972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" name="雲朵形圖說文字 129"/>
            <p:cNvSpPr/>
            <p:nvPr/>
          </p:nvSpPr>
          <p:spPr bwMode="auto">
            <a:xfrm>
              <a:off x="4427538" y="2133600"/>
              <a:ext cx="914400" cy="611188"/>
            </a:xfrm>
            <a:prstGeom prst="cloudCallou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defRPr/>
              </a:pPr>
              <a:endParaRPr lang="zh-TW" altLang="en-US"/>
            </a:p>
          </p:txBody>
        </p:sp>
        <p:pic>
          <p:nvPicPr>
            <p:cNvPr id="131" name="Picture 22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535113" y="2349500"/>
              <a:ext cx="733425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32" name="閃電 131"/>
            <p:cNvSpPr/>
            <p:nvPr/>
          </p:nvSpPr>
          <p:spPr>
            <a:xfrm flipH="1" flipV="1">
              <a:off x="2268538" y="2852738"/>
              <a:ext cx="1295400" cy="936625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33" name="閃電 132"/>
            <p:cNvSpPr/>
            <p:nvPr/>
          </p:nvSpPr>
          <p:spPr>
            <a:xfrm flipH="1" flipV="1">
              <a:off x="1979613" y="3573463"/>
              <a:ext cx="1439862" cy="79216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35" name="閃電 134"/>
            <p:cNvSpPr/>
            <p:nvPr/>
          </p:nvSpPr>
          <p:spPr>
            <a:xfrm flipH="1" flipV="1">
              <a:off x="1547813" y="3644900"/>
              <a:ext cx="647700" cy="533400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pic>
          <p:nvPicPr>
            <p:cNvPr id="136" name="Picture 25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655763" y="1657350"/>
              <a:ext cx="828675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37" name="Picture 25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150938" y="2924175"/>
              <a:ext cx="828675" cy="619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40" name="Picture 26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00113" y="1830388"/>
              <a:ext cx="809625" cy="590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42" name="文字方塊 36"/>
            <p:cNvSpPr txBox="1">
              <a:spLocks noChangeArrowheads="1"/>
            </p:cNvSpPr>
            <p:nvPr/>
          </p:nvSpPr>
          <p:spPr bwMode="auto">
            <a:xfrm>
              <a:off x="4859338" y="3213100"/>
              <a:ext cx="15843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Crowd</a:t>
              </a:r>
              <a:endParaRPr lang="zh-TW" altLang="en-US" sz="2000">
                <a:effectLst/>
              </a:endParaRPr>
            </a:p>
          </p:txBody>
        </p:sp>
        <p:sp>
          <p:nvSpPr>
            <p:cNvPr id="143" name="文字方塊 37"/>
            <p:cNvSpPr txBox="1">
              <a:spLocks noChangeArrowheads="1"/>
            </p:cNvSpPr>
            <p:nvPr/>
          </p:nvSpPr>
          <p:spPr bwMode="auto">
            <a:xfrm>
              <a:off x="6156325" y="3244850"/>
              <a:ext cx="20161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Official Rescue</a:t>
              </a:r>
              <a:endParaRPr lang="zh-TW" altLang="en-US" sz="2000">
                <a:effectLst/>
              </a:endParaRPr>
            </a:p>
          </p:txBody>
        </p:sp>
        <p:sp>
          <p:nvSpPr>
            <p:cNvPr id="151" name="上彎箭號 150"/>
            <p:cNvSpPr/>
            <p:nvPr/>
          </p:nvSpPr>
          <p:spPr>
            <a:xfrm flipH="1" flipV="1">
              <a:off x="3708400" y="2997200"/>
              <a:ext cx="792163" cy="936625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pic>
          <p:nvPicPr>
            <p:cNvPr id="158" name="Picture 7" descr="C:\Users\alone\AppData\Local\Microsoft\Windows\Temporary Internet Files\Content.IE5\3FJE2C2Y\MC900433928[1]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365875" y="1628775"/>
              <a:ext cx="1158875" cy="115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8" descr="C:\Users\alone\AppData\Local\Microsoft\Windows\Temporary Internet Files\Content.IE5\8MG4Z5UM\MC900433926[1].png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6804025" y="2060575"/>
              <a:ext cx="11525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8" name="上彎箭號 167"/>
            <p:cNvSpPr/>
            <p:nvPr/>
          </p:nvSpPr>
          <p:spPr>
            <a:xfrm rot="10800000" flipH="1" flipV="1">
              <a:off x="4859338" y="3860800"/>
              <a:ext cx="1584325" cy="936625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69" name="文字方塊 45"/>
            <p:cNvSpPr txBox="1">
              <a:spLocks noChangeArrowheads="1"/>
            </p:cNvSpPr>
            <p:nvPr/>
          </p:nvSpPr>
          <p:spPr bwMode="auto">
            <a:xfrm>
              <a:off x="3348038" y="2597150"/>
              <a:ext cx="11652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Location</a:t>
              </a:r>
              <a:endParaRPr lang="zh-TW" altLang="en-US" sz="2000">
                <a:effectLst/>
              </a:endParaRPr>
            </a:p>
          </p:txBody>
        </p:sp>
        <p:sp>
          <p:nvSpPr>
            <p:cNvPr id="171" name="文字方塊 46"/>
            <p:cNvSpPr txBox="1">
              <a:spLocks noChangeArrowheads="1"/>
            </p:cNvSpPr>
            <p:nvPr/>
          </p:nvSpPr>
          <p:spPr bwMode="auto">
            <a:xfrm>
              <a:off x="5292725" y="4868863"/>
              <a:ext cx="6889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TW" sz="2000">
                  <a:effectLst/>
                </a:rPr>
                <a:t>Path</a:t>
              </a:r>
              <a:endParaRPr lang="zh-TW" altLang="en-US" sz="2000">
                <a:effectLst/>
              </a:endParaRPr>
            </a:p>
          </p:txBody>
        </p:sp>
        <p:pic>
          <p:nvPicPr>
            <p:cNvPr id="172" name="Picture 28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134938" y="4665663"/>
              <a:ext cx="3068637" cy="17875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73" name="向上箭號 172"/>
            <p:cNvSpPr/>
            <p:nvPr/>
          </p:nvSpPr>
          <p:spPr bwMode="auto">
            <a:xfrm rot="1411870">
              <a:off x="3203575" y="4845050"/>
              <a:ext cx="360363" cy="576263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defRPr/>
              </a:pPr>
              <a:endParaRPr lang="zh-TW" altLang="en-US"/>
            </a:p>
          </p:txBody>
        </p:sp>
      </p:grpSp>
      <p:graphicFrame>
        <p:nvGraphicFramePr>
          <p:cNvPr id="183" name="資料庫圖表 182"/>
          <p:cNvGraphicFramePr/>
          <p:nvPr/>
        </p:nvGraphicFramePr>
        <p:xfrm>
          <a:off x="11377315" y="21818848"/>
          <a:ext cx="8208912" cy="784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pic>
        <p:nvPicPr>
          <p:cNvPr id="186" name="物件 1"/>
          <p:cNvPicPr>
            <a:picLocks noChangeArrowheads="1"/>
          </p:cNvPicPr>
          <p:nvPr/>
        </p:nvPicPr>
        <p:blipFill>
          <a:blip r:embed="rId31" cstate="print"/>
          <a:srcRect l="-1575" b="-339"/>
          <a:stretch>
            <a:fillRect/>
          </a:stretch>
        </p:blipFill>
        <p:spPr bwMode="auto">
          <a:xfrm>
            <a:off x="10441211" y="37300568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文字方塊 186"/>
          <p:cNvSpPr txBox="1"/>
          <p:nvPr/>
        </p:nvSpPr>
        <p:spPr>
          <a:xfrm>
            <a:off x="20306307" y="595792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Victims</a:t>
            </a:r>
            <a:endParaRPr lang="zh-TW" altLang="en-US" sz="2800" dirty="0"/>
          </a:p>
        </p:txBody>
      </p:sp>
      <p:pic>
        <p:nvPicPr>
          <p:cNvPr id="10" name="Picture 4" descr="C:\Users\alone\Desktop\手機畫面\求救者畫面_主畫面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20378315" y="6482160"/>
            <a:ext cx="4032448" cy="6047656"/>
          </a:xfrm>
          <a:prstGeom prst="rect">
            <a:avLst/>
          </a:prstGeom>
          <a:noFill/>
        </p:spPr>
      </p:pic>
      <p:pic>
        <p:nvPicPr>
          <p:cNvPr id="11" name="Picture 5" descr="C:\Users\alone\Desktop\手機畫面\求救者畫面_通話功能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4914819" y="6513148"/>
            <a:ext cx="4320480" cy="6088676"/>
          </a:xfrm>
          <a:prstGeom prst="rect">
            <a:avLst/>
          </a:prstGeom>
          <a:noFill/>
        </p:spPr>
      </p:pic>
      <p:sp>
        <p:nvSpPr>
          <p:cNvPr id="188" name="文字方塊 187"/>
          <p:cNvSpPr txBox="1"/>
          <p:nvPr/>
        </p:nvSpPr>
        <p:spPr>
          <a:xfrm>
            <a:off x="20306307" y="1267383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Volunteers</a:t>
            </a:r>
            <a:endParaRPr lang="zh-TW" altLang="en-US" sz="2800" dirty="0"/>
          </a:p>
        </p:txBody>
      </p:sp>
      <p:pic>
        <p:nvPicPr>
          <p:cNvPr id="12" name="Picture 6" descr="C:\Users\alone\Desktop\手機畫面\功能畫面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20306307" y="13394928"/>
            <a:ext cx="4176464" cy="6119664"/>
          </a:xfrm>
          <a:prstGeom prst="rect">
            <a:avLst/>
          </a:prstGeom>
          <a:noFill/>
        </p:spPr>
      </p:pic>
      <p:pic>
        <p:nvPicPr>
          <p:cNvPr id="1031" name="Picture 7" descr="C:\Users\alone\Desktop\手機畫面\功能畫面_標記當地狀況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4842811" y="13393913"/>
            <a:ext cx="4392488" cy="6264696"/>
          </a:xfrm>
          <a:prstGeom prst="rect">
            <a:avLst/>
          </a:prstGeom>
          <a:noFill/>
        </p:spPr>
      </p:pic>
      <p:sp>
        <p:nvSpPr>
          <p:cNvPr id="189" name="文字方塊 188"/>
          <p:cNvSpPr txBox="1"/>
          <p:nvPr/>
        </p:nvSpPr>
        <p:spPr>
          <a:xfrm>
            <a:off x="20306307" y="1987463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Command Center</a:t>
            </a:r>
            <a:endParaRPr lang="zh-TW" altLang="en-US" sz="2800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0823211" y="20527218"/>
            <a:ext cx="76200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矩形 189"/>
          <p:cNvSpPr/>
          <p:nvPr/>
        </p:nvSpPr>
        <p:spPr>
          <a:xfrm>
            <a:off x="20306307" y="26355352"/>
            <a:ext cx="9433048" cy="5832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sz="2800" dirty="0" smtClean="0">
                <a:solidFill>
                  <a:schemeClr val="tx1"/>
                </a:solidFill>
              </a:rPr>
              <a:t> We convert the geography information in the phone and server.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sz="2800" dirty="0" smtClean="0">
                <a:solidFill>
                  <a:schemeClr val="tx1"/>
                </a:solidFill>
              </a:rPr>
              <a:t> We </a:t>
            </a:r>
            <a:r>
              <a:rPr lang="en-US" altLang="zh-TW" sz="2800" dirty="0" smtClean="0">
                <a:solidFill>
                  <a:schemeClr val="tx1"/>
                </a:solidFill>
              </a:rPr>
              <a:t>implement the streaming technology to improve the disaster rescue.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sz="2800" dirty="0" smtClean="0">
                <a:solidFill>
                  <a:schemeClr val="tx1"/>
                </a:solidFill>
              </a:rPr>
              <a:t> We </a:t>
            </a:r>
            <a:r>
              <a:rPr lang="en-US" altLang="zh-TW" sz="2800" dirty="0" smtClean="0">
                <a:solidFill>
                  <a:schemeClr val="tx1"/>
                </a:solidFill>
              </a:rPr>
              <a:t>offer the network monitor environment to control the users</a:t>
            </a:r>
            <a:r>
              <a:rPr lang="en-US" altLang="zh-TW" sz="28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sz="2800" dirty="0" smtClean="0">
                <a:solidFill>
                  <a:schemeClr val="tx1"/>
                </a:solidFill>
              </a:rPr>
              <a:t> We </a:t>
            </a:r>
            <a:r>
              <a:rPr lang="en-US" altLang="zh-TW" sz="2800" dirty="0" smtClean="0">
                <a:solidFill>
                  <a:schemeClr val="tx1"/>
                </a:solidFill>
              </a:rPr>
              <a:t>develop the route algorithm to apply the disaster scenario.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TW" sz="2800" dirty="0" smtClean="0">
                <a:solidFill>
                  <a:schemeClr val="tx1"/>
                </a:solidFill>
              </a:rPr>
              <a:t> We </a:t>
            </a:r>
            <a:r>
              <a:rPr lang="en-US" altLang="zh-TW" sz="2800" dirty="0" smtClean="0">
                <a:solidFill>
                  <a:schemeClr val="tx1"/>
                </a:solidFill>
              </a:rPr>
              <a:t>develop the assignment algorithm to apply the disaster scenario.</a:t>
            </a:r>
          </a:p>
          <a:p>
            <a:endParaRPr lang="zh-TW" altLang="en-US" sz="2800" dirty="0" smtClean="0">
              <a:solidFill>
                <a:schemeClr val="tx1"/>
              </a:solidFill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just"/>
            <a:endParaRPr lang="en-US" altLang="zh-TW" sz="2800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12764</TotalTime>
  <Words>538</Words>
  <Application>Microsoft Office PowerPoint</Application>
  <PresentationFormat>自訂</PresentationFormat>
  <Paragraphs>134</Paragraphs>
  <Slides>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投影片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alone</dc:creator>
  <cp:lastModifiedBy>alone</cp:lastModifiedBy>
  <cp:revision>899</cp:revision>
  <dcterms:created xsi:type="dcterms:W3CDTF">2011-06-17T08:14:19Z</dcterms:created>
  <dcterms:modified xsi:type="dcterms:W3CDTF">2012-04-17T16:06:13Z</dcterms:modified>
</cp:coreProperties>
</file>